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2B56-0F08-47F9-A126-3EFEC4CE4BA9}" type="datetimeFigureOut">
              <a:rPr lang="nl-NL" smtClean="0"/>
              <a:pPr/>
              <a:t>18-6-2015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7197-EA14-4CDF-8AD5-989E95A86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wiwibloggs.com/2014/09/07/stromae-no-to-eurovision-on-sabbatical/60045/&amp;ei=I9gCVc3jCcT2O7begaAB&amp;bvm=bv.88198703,d.ZWU&amp;psig=AFQjCNE3y5DwA9vzjVXqDTQT1cpHAlUi_Q&amp;ust=14263361481955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enel.nl/images/webshop/falcon-eyes-achtergronddoek-bcp-02-2x3-m-zwart-full-achtergrond1-29546-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619672" y="0"/>
            <a:ext cx="5940425" cy="1895475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1916832"/>
            <a:ext cx="3347864" cy="2031107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3888432" cy="2160240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380312" y="2060848"/>
            <a:ext cx="1619672" cy="2664296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23528" y="4077072"/>
            <a:ext cx="2736304" cy="2664296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563888" y="4437112"/>
            <a:ext cx="3528392" cy="223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CC99"/>
                </a:solidFill>
              </a:rPr>
              <a:t/>
            </a:r>
            <a:br>
              <a:rPr lang="nl-NL" dirty="0" smtClean="0">
                <a:solidFill>
                  <a:srgbClr val="00CC99"/>
                </a:solidFill>
              </a:rPr>
            </a:br>
            <a:r>
              <a:rPr lang="nl-NL" dirty="0" smtClean="0">
                <a:solidFill>
                  <a:srgbClr val="00CC99"/>
                </a:solidFill>
              </a:rPr>
              <a:t>  Indeling van Parijs.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4005064"/>
            <a:ext cx="6120680" cy="2625155"/>
          </a:xfrm>
          <a:prstGeom prst="rect">
            <a:avLst/>
          </a:prstGeom>
        </p:spPr>
      </p:pic>
      <p:sp>
        <p:nvSpPr>
          <p:cNvPr id="24578" name="Lijntoelichting 2 18"/>
          <p:cNvSpPr>
            <a:spLocks/>
          </p:cNvSpPr>
          <p:nvPr/>
        </p:nvSpPr>
        <p:spPr bwMode="auto">
          <a:xfrm>
            <a:off x="7596336" y="6453336"/>
            <a:ext cx="776758" cy="2804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9074"/>
              <a:gd name="adj6" fmla="val -29681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Louvre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Lijntoelichting 2 21"/>
          <p:cNvSpPr>
            <a:spLocks/>
          </p:cNvSpPr>
          <p:nvPr/>
        </p:nvSpPr>
        <p:spPr bwMode="auto">
          <a:xfrm>
            <a:off x="1547664" y="4797152"/>
            <a:ext cx="1223962" cy="2682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8644"/>
              <a:gd name="adj6" fmla="val 2719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Arc de Europe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Lijntoelichting 2 20"/>
          <p:cNvSpPr>
            <a:spLocks/>
          </p:cNvSpPr>
          <p:nvPr/>
        </p:nvSpPr>
        <p:spPr bwMode="auto">
          <a:xfrm>
            <a:off x="4644008" y="5949280"/>
            <a:ext cx="1223962" cy="266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8644"/>
              <a:gd name="adj6" fmla="val 2719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Arc</a:t>
            </a:r>
            <a:r>
              <a:rPr kumimoji="0" lang="nl-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 </a:t>
            </a:r>
            <a:r>
              <a:rPr kumimoji="0" lang="nl-N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Triomphe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83568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00CC99"/>
                </a:solidFill>
              </a:rPr>
              <a:t>        Parijs is supermooi in elkaar gezet</a:t>
            </a:r>
            <a:endParaRPr lang="nl-NL" sz="32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>
                <a:solidFill>
                  <a:srgbClr val="00CC99"/>
                </a:solidFill>
              </a:rPr>
              <a:t>Verschillende godsdiensten in Parijs.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Het grootste geloof in Parijs is het Rooms-katholicisme. Verder is een deel islamitisch ongeveer 4 miljoen en er leven zo'n 700.000 joden.</a:t>
            </a:r>
            <a:endParaRPr lang="nl-NL" dirty="0">
              <a:solidFill>
                <a:srgbClr val="00CC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CC99"/>
                </a:solidFill>
              </a:rPr>
              <a:t/>
            </a:r>
            <a:br>
              <a:rPr lang="nl-NL" dirty="0" smtClean="0">
                <a:solidFill>
                  <a:srgbClr val="00CC99"/>
                </a:solidFill>
              </a:rPr>
            </a:br>
            <a:r>
              <a:rPr lang="nl-NL" dirty="0" smtClean="0">
                <a:solidFill>
                  <a:srgbClr val="00CC99"/>
                </a:solidFill>
              </a:rPr>
              <a:t>Beroemde personen in/uit de stad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                     </a:t>
            </a:r>
            <a:r>
              <a:rPr lang="nl-NL" dirty="0" err="1" smtClean="0">
                <a:solidFill>
                  <a:srgbClr val="00CC99"/>
                </a:solidFill>
              </a:rPr>
              <a:t>Stromea</a:t>
            </a:r>
            <a:r>
              <a:rPr lang="nl-NL" dirty="0" smtClean="0">
                <a:solidFill>
                  <a:srgbClr val="00CC99"/>
                </a:solidFill>
              </a:rPr>
              <a:t> is een bekend zanger in                                                                                                                        F                   Frankrijk en de rest van de wereld.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5" name="Afbeelding 4" descr="https://encrypted-tbn1.gstatic.com/images?q=tbn:ANd9GcQmlLqoQkAsyr_4gjUq1O_UwGkiPHlq3MrXJ97xfHxV-OJoCVA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762870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2771800" y="3573016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 smtClean="0">
                <a:solidFill>
                  <a:srgbClr val="00CC99"/>
                </a:solidFill>
              </a:rPr>
              <a:t>Mélanie</a:t>
            </a:r>
            <a:r>
              <a:rPr lang="nl-NL" sz="3200" dirty="0" smtClean="0">
                <a:solidFill>
                  <a:srgbClr val="00CC99"/>
                </a:solidFill>
              </a:rPr>
              <a:t> </a:t>
            </a:r>
            <a:r>
              <a:rPr lang="nl-NL" sz="3200" dirty="0" err="1" smtClean="0">
                <a:solidFill>
                  <a:srgbClr val="00CC99"/>
                </a:solidFill>
              </a:rPr>
              <a:t>Laurent</a:t>
            </a:r>
            <a:r>
              <a:rPr lang="nl-NL" sz="3200" dirty="0" smtClean="0">
                <a:solidFill>
                  <a:srgbClr val="00CC99"/>
                </a:solidFill>
              </a:rPr>
              <a:t> is in Frankrijk een bekende actrice die in films speelde</a:t>
            </a:r>
            <a:endParaRPr lang="nl-NL" sz="3200" dirty="0">
              <a:solidFill>
                <a:srgbClr val="00CC99"/>
              </a:solidFill>
            </a:endParaRPr>
          </a:p>
        </p:txBody>
      </p:sp>
      <p:pic>
        <p:nvPicPr>
          <p:cNvPr id="7" name="Afbeelding 6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" y="3573016"/>
            <a:ext cx="2771800" cy="18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>
                <a:solidFill>
                  <a:srgbClr val="00CC99"/>
                </a:solidFill>
              </a:rPr>
              <a:t>Klimaat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Frankrijk is groot en dat brengt meestal verschillende klimaten met zich mee.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25604" name="Picture 4" descr="http://www.hotix.nl/img/klimaat/PM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572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enel.nl/images/webshop/falcon-eyes-achtergronddoek-bcp-02-2x3-m-zwart-full-achtergrond1-29546-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339752" y="404664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nl-NL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4" descr="https://encrypted-tbn3.gstatic.com/images?q=tbn:ANd9GcRqybTQCPZ8Ip-PCw1rrVuuYGhopTpoVksbu2jD96X0Ek99iOk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04108"/>
            <a:ext cx="2753891" cy="2753892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RYjDq2kVW6Q1hhdLApL_fYamuH8nprtQqg-YPAOQ95uvodR3K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596274" cy="3676071"/>
          </a:xfrm>
          <a:prstGeom prst="rect">
            <a:avLst/>
          </a:prstGeom>
          <a:noFill/>
        </p:spPr>
      </p:pic>
      <p:pic>
        <p:nvPicPr>
          <p:cNvPr id="28680" name="Picture 8" descr="http://www.magische-ontdekking.nl/wp-content/uploads/2011/11/Last-minute-Disneyland-Pari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175">
            <a:off x="7020424" y="1682074"/>
            <a:ext cx="1694731" cy="2250951"/>
          </a:xfrm>
          <a:prstGeom prst="rect">
            <a:avLst/>
          </a:prstGeom>
          <a:noFill/>
        </p:spPr>
      </p:pic>
      <p:pic>
        <p:nvPicPr>
          <p:cNvPr id="28682" name="Picture 10" descr="https://encrypted-tbn1.gstatic.com/images?q=tbn:ANd9GcSBLwHTyzQGLfW96w9PYSr1H-Y4PNalMzzBIR4obsnUKT3gifL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2915816" cy="2241534"/>
          </a:xfrm>
          <a:prstGeom prst="rect">
            <a:avLst/>
          </a:prstGeom>
          <a:noFill/>
        </p:spPr>
      </p:pic>
      <p:pic>
        <p:nvPicPr>
          <p:cNvPr id="28684" name="Picture 12" descr="https://encrypted-tbn3.gstatic.com/images?q=tbn:ANd9GcS9QPzIq3_D7FBEILi3LnDo-ZJHbdBw0TUjvLP0E3G47QrwEqMqr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772816"/>
            <a:ext cx="3347864" cy="2231910"/>
          </a:xfrm>
          <a:prstGeom prst="rect">
            <a:avLst/>
          </a:prstGeom>
          <a:noFill/>
        </p:spPr>
      </p:pic>
      <p:pic>
        <p:nvPicPr>
          <p:cNvPr id="28688" name="Picture 16" descr="http://www.drsticker.nl/files/thumb/A/u/Plakletters_Franse_Tekst_340_340_q_Au-revoi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04664"/>
            <a:ext cx="3238500" cy="1047751"/>
          </a:xfrm>
          <a:prstGeom prst="rect">
            <a:avLst/>
          </a:prstGeom>
          <a:noFill/>
        </p:spPr>
      </p:pic>
      <p:pic>
        <p:nvPicPr>
          <p:cNvPr id="28690" name="Picture 18" descr="http://thumbs.dreamstime.com/z/de-tekst-van-parijs-41890363.jpg"/>
          <p:cNvPicPr>
            <a:picLocks noChangeAspect="1" noChangeArrowheads="1"/>
          </p:cNvPicPr>
          <p:nvPr/>
        </p:nvPicPr>
        <p:blipFill>
          <a:blip r:embed="rId9" cstate="print"/>
          <a:srcRect r="482" b="5918"/>
          <a:stretch>
            <a:fillRect/>
          </a:stretch>
        </p:blipFill>
        <p:spPr bwMode="auto">
          <a:xfrm>
            <a:off x="3635896" y="4674274"/>
            <a:ext cx="2160240" cy="218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00CC99"/>
                </a:solidFill>
              </a:rPr>
              <a:t>aantal inwoners van Parijs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>
                <a:solidFill>
                  <a:srgbClr val="00CC99"/>
                </a:solidFill>
              </a:rPr>
              <a:t> In de gemeente Parijs wonen 2,25 miljoen inwoners.</a:t>
            </a:r>
          </a:p>
          <a:p>
            <a:pPr>
              <a:buNone/>
            </a:pPr>
            <a:r>
              <a:rPr lang="nl-NL" dirty="0" smtClean="0">
                <a:solidFill>
                  <a:srgbClr val="00CC99"/>
                </a:solidFill>
              </a:rPr>
              <a:t>     Rond Parijs wonen er wel 11 miljoen inwoners.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4338" name="Picture 2" descr="http://www.velowire.com/images/blog/paris_development_inhabit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861048"/>
            <a:ext cx="5796136" cy="271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CC99"/>
                </a:solidFill>
              </a:rPr>
              <a:t>Ligging van Parijs</a:t>
            </a:r>
            <a:endParaRPr lang="nl-NL" dirty="0">
              <a:solidFill>
                <a:srgbClr val="00CC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nl-NL" dirty="0" smtClean="0"/>
              <a:t>   </a:t>
            </a:r>
            <a:r>
              <a:rPr lang="nl-NL" dirty="0" smtClean="0">
                <a:solidFill>
                  <a:srgbClr val="00CC99"/>
                </a:solidFill>
              </a:rPr>
              <a:t>Parijs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CC99"/>
                </a:solidFill>
              </a:rPr>
              <a:t>is </a:t>
            </a:r>
            <a:r>
              <a:rPr lang="nl-NL" dirty="0">
                <a:solidFill>
                  <a:srgbClr val="00CC99"/>
                </a:solidFill>
              </a:rPr>
              <a:t>met de auto, trein, het vliegtuig en de </a:t>
            </a:r>
            <a:r>
              <a:rPr lang="nl-NL" dirty="0" smtClean="0">
                <a:solidFill>
                  <a:srgbClr val="00CC99"/>
                </a:solidFill>
              </a:rPr>
              <a:t>    intercity </a:t>
            </a:r>
            <a:r>
              <a:rPr lang="nl-NL" dirty="0">
                <a:solidFill>
                  <a:srgbClr val="00CC99"/>
                </a:solidFill>
              </a:rPr>
              <a:t>sneltrein te bereiken</a:t>
            </a:r>
          </a:p>
        </p:txBody>
      </p:sp>
      <p:pic>
        <p:nvPicPr>
          <p:cNvPr id="15364" name="Picture 4" descr="http://www.luventicus.org/kaarten/europa/frankrijk.png"/>
          <p:cNvPicPr>
            <a:picLocks noChangeAspect="1" noChangeArrowheads="1"/>
          </p:cNvPicPr>
          <p:nvPr/>
        </p:nvPicPr>
        <p:blipFill>
          <a:blip r:embed="rId3" cstate="print"/>
          <a:srcRect l="3774" t="13371" r="3774" b="3033"/>
          <a:stretch>
            <a:fillRect/>
          </a:stretch>
        </p:blipFill>
        <p:spPr bwMode="auto">
          <a:xfrm>
            <a:off x="2555776" y="3933056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CC99"/>
                </a:solidFill>
              </a:rPr>
              <a:t>Hoe is Parijs opgebouwd?</a:t>
            </a:r>
            <a:endParaRPr lang="nl-NL" dirty="0">
              <a:solidFill>
                <a:srgbClr val="00CC99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   Parijs is vernoemd naar de Gallische stam de  </a:t>
            </a:r>
            <a:r>
              <a:rPr lang="nl-NL" dirty="0" err="1" smtClean="0">
                <a:solidFill>
                  <a:srgbClr val="00CC99"/>
                </a:solidFill>
              </a:rPr>
              <a:t>Parisii</a:t>
            </a:r>
            <a:r>
              <a:rPr lang="nl-NL" dirty="0" smtClean="0">
                <a:solidFill>
                  <a:srgbClr val="00CC99"/>
                </a:solidFill>
              </a:rPr>
              <a:t> die woonden bij de Seine.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6" name="Afbeelding 5" descr="http://www.cartostudio.nl/kaarttypen/images/stad/parij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594514" cy="35536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AutoShape 2" descr="data:image/png;base64,iVBORw0KGgoAAAANSUhEUgAAAQMAAADCCAMAAAB6zFdcAAAAA1BMVEW/ffhAj/liAAAASElEQVR4nO3BMQEAAADCoPVPbQwfoAAAAAAAAAAAAAAAAAAAAAAAAAAAAAAAAAAAAAAAAAAAAAAAAAAAAAAAAAAAAAAAAIC3AcUIAAFkqh/QAAAAAElFTkSuQmCC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png;base64,iVBORw0KGgoAAAANSUhEUgAAAQMAAADCCAMAAAB6zFdcAAAAA1BMVEW/ffhAj/liAAAASElEQVR4nO3BMQEAAADCoPVPbQwfoAAAAAAAAAAAAAAAAAAAAAAAAAAAAAAAAAAAAAAAAAAAAAAAAAAAAAAAAAAAAAAAAIC3AcUIAAFkqh/QAAAAAElFTkSuQmCC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png;base64,iVBORw0KGgoAAAANSUhEUgAAAQMAAADCCAMAAAB6zFdcAAAAA1BMVEW/ffhAj/liAAAASElEQVR4nO3BMQEAAADCoPVPbQwfoAAAAAAAAAAAAAAAAAAAAAAAAAAAAAAAAAAAAAAAAAAAAAAAAAAAAAAAAAAAAAAAAIC3AcUIAAFkqh/QAAAAAElFTkSuQmCC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data:image/png;base64,iVBORw0KGgoAAAANSUhEUgAAAQMAAADCCAMAAAB6zFdcAAAAA1BMVEW/ffhAj/liAAAASElEQVR4nO3BMQEAAADCoPVPbQwfoAAAAAAAAAAAAAAAAAAAAAAAAAAAAAAAAAAAAAAAAAAAAAAAAAAAAAAAAAAAAAAAAIC3AcUIAAFkqh/QAAAAAElFTkSuQmCC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data:image/png;base64,iVBORw0KGgoAAAANSUhEUgAAAQMAAADCCAMAAAB6zFdcAAAAA1BMVEW/ffhAj/liAAAASElEQVR4nO3BMQEAAADCoPVPbQwfoAAAAAAAAAAAAAAAAAAAAAAAAAAAAAAAAAAAAAAAAAAAAAAAAAAAAAAAAAAAAAAAAIC3AcUIAAFkqh/QAAAAAElFTkSuQmCC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1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00CC99"/>
                </a:solidFill>
              </a:rPr>
              <a:t>Belangrijke gebeurtenissen in Parijs</a:t>
            </a:r>
            <a:endParaRPr lang="nl-NL" dirty="0">
              <a:solidFill>
                <a:srgbClr val="00CC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CC99"/>
                </a:solidFill>
              </a:rPr>
              <a:t>Terreurperiode</a:t>
            </a:r>
          </a:p>
          <a:p>
            <a:r>
              <a:rPr lang="nl-NL" dirty="0" smtClean="0">
                <a:solidFill>
                  <a:srgbClr val="00CC99"/>
                </a:solidFill>
              </a:rPr>
              <a:t>Vlucht en gevangenschap van Lodewijk XVI</a:t>
            </a:r>
          </a:p>
          <a:p>
            <a:r>
              <a:rPr lang="nl-NL" dirty="0" smtClean="0">
                <a:solidFill>
                  <a:srgbClr val="00CC99"/>
                </a:solidFill>
              </a:rPr>
              <a:t>Val van de </a:t>
            </a:r>
            <a:r>
              <a:rPr lang="nl-NL" dirty="0" err="1" smtClean="0">
                <a:solidFill>
                  <a:srgbClr val="00CC99"/>
                </a:solidFill>
              </a:rPr>
              <a:t>Bastille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17410" name="Picture 2" descr="http://upload.wikimedia.org/wikipedia/commons/thumb/7/76/Cruikshank_-_The_Radical%27s_Arms.png/260px-Cruikshank_-_The_Radical%27s_Ar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160240" cy="3016028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2/2e/Ludvig_XVI_av_Frankrike_portr%C3%A4tterad_av_AF_Callet.jpg/266px-Ludvig_XVI_av_Frankrike_portr%C3%A4tterad_av_AF_Cal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778" y="3429001"/>
            <a:ext cx="2168391" cy="3024336"/>
          </a:xfrm>
          <a:prstGeom prst="rect">
            <a:avLst/>
          </a:prstGeom>
          <a:noFill/>
        </p:spPr>
      </p:pic>
      <p:pic>
        <p:nvPicPr>
          <p:cNvPr id="17414" name="Picture 6" descr="http://www.npogeschiedenis.nl/.imaging/stk/geschiedenis/zoom/media/geschiedenis/Prise_de_la_Bastille/original/Prise_de_la_Bastil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61048"/>
            <a:ext cx="3392959" cy="253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CC99"/>
                </a:solidFill>
              </a:rPr>
              <a:t>Taal in Parijs</a:t>
            </a:r>
            <a:endParaRPr lang="nl-NL" dirty="0">
              <a:solidFill>
                <a:srgbClr val="00CC99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249289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00CC99"/>
                </a:solidFill>
              </a:rPr>
              <a:t>                 De officiële taal van Parijs is Frans</a:t>
            </a:r>
            <a:endParaRPr lang="nl-NL" sz="3200" dirty="0">
              <a:solidFill>
                <a:srgbClr val="00CC99"/>
              </a:solidFill>
            </a:endParaRPr>
          </a:p>
        </p:txBody>
      </p:sp>
      <p:pic>
        <p:nvPicPr>
          <p:cNvPr id="18436" name="Picture 4" descr="http://institutfrancais-qatar.com/wp-content/uploads/2013/07/parlez-vous-franca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93504"/>
            <a:ext cx="2919878" cy="2064496"/>
          </a:xfrm>
          <a:prstGeom prst="rect">
            <a:avLst/>
          </a:prstGeom>
          <a:noFill/>
        </p:spPr>
      </p:pic>
      <p:pic>
        <p:nvPicPr>
          <p:cNvPr id="18438" name="Picture 6" descr="http://www.boolavoguens.ie/sites/default/files/styles/gallery_teaser/public/frenchman.gif?itok=j7BGxA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1714500" cy="1809751"/>
          </a:xfrm>
          <a:prstGeom prst="rect">
            <a:avLst/>
          </a:prstGeom>
          <a:noFill/>
        </p:spPr>
      </p:pic>
      <p:pic>
        <p:nvPicPr>
          <p:cNvPr id="18440" name="Picture 8" descr="https://s-media-cache-ak0.pinimg.com/236x/94/c0/15/94c015d81754dff733c542ff91987824.jpg"/>
          <p:cNvPicPr>
            <a:picLocks noChangeAspect="1" noChangeArrowheads="1"/>
          </p:cNvPicPr>
          <p:nvPr/>
        </p:nvPicPr>
        <p:blipFill>
          <a:blip r:embed="rId5" cstate="print"/>
          <a:srcRect b="7071"/>
          <a:stretch>
            <a:fillRect/>
          </a:stretch>
        </p:blipFill>
        <p:spPr bwMode="auto">
          <a:xfrm>
            <a:off x="179512" y="3861048"/>
            <a:ext cx="2308654" cy="2736304"/>
          </a:xfrm>
          <a:prstGeom prst="rect">
            <a:avLst/>
          </a:prstGeom>
          <a:noFill/>
        </p:spPr>
      </p:pic>
      <p:pic>
        <p:nvPicPr>
          <p:cNvPr id="18442" name="Picture 10" descr="http://images.sodahead.com/polls/003141411/034223210_bon_jour_logo_gia_anaptires_answer_1_xlarge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3192">
            <a:off x="5810250" y="4149080"/>
            <a:ext cx="3333750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dirty="0" smtClean="0"/>
              <a:t/>
            </a:r>
            <a:br>
              <a:rPr lang="nl-NL" sz="4900" dirty="0" smtClean="0"/>
            </a:br>
            <a:r>
              <a:rPr lang="nl-NL" sz="4900" dirty="0" smtClean="0">
                <a:solidFill>
                  <a:srgbClr val="00CC99"/>
                </a:solidFill>
              </a:rPr>
              <a:t>De </a:t>
            </a:r>
            <a:r>
              <a:rPr lang="nl-NL" sz="4900" dirty="0" err="1" smtClean="0">
                <a:solidFill>
                  <a:srgbClr val="00CC99"/>
                </a:solidFill>
              </a:rPr>
              <a:t>Eiffel</a:t>
            </a:r>
            <a:r>
              <a:rPr lang="nl-NL" sz="4900" dirty="0" smtClean="0">
                <a:solidFill>
                  <a:srgbClr val="00CC99"/>
                </a:solidFill>
              </a:rPr>
              <a:t> toren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is 301 meter hoog, is 10.100.000 kg en is gemaakt van ijzer.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20482" name="Picture 2" descr="http://www.columbusmagazine.nl/images/user_images2/2b48a/2b4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411760" cy="3613738"/>
          </a:xfrm>
          <a:prstGeom prst="rect">
            <a:avLst/>
          </a:prstGeom>
          <a:noFill/>
        </p:spPr>
      </p:pic>
      <p:pic>
        <p:nvPicPr>
          <p:cNvPr id="20484" name="Picture 4" descr="http://thepostonline.nl/wp-content/uploads/2012/09/eiff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4680520" cy="3642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01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CC99"/>
                </a:solidFill>
              </a:rPr>
              <a:t/>
            </a:r>
            <a:br>
              <a:rPr lang="nl-NL" b="1" dirty="0" smtClean="0">
                <a:solidFill>
                  <a:srgbClr val="00CC99"/>
                </a:solidFill>
              </a:rPr>
            </a:br>
            <a:r>
              <a:rPr lang="nl-NL" b="1" dirty="0" smtClean="0">
                <a:solidFill>
                  <a:srgbClr val="00CC99"/>
                </a:solidFill>
              </a:rPr>
              <a:t>De tradities en feestdagen.</a:t>
            </a:r>
            <a:r>
              <a:rPr lang="nl-NL" dirty="0" smtClean="0">
                <a:solidFill>
                  <a:srgbClr val="00CC99"/>
                </a:solidFill>
              </a:rPr>
              <a:t/>
            </a:r>
            <a:br>
              <a:rPr lang="nl-NL" dirty="0" smtClean="0">
                <a:solidFill>
                  <a:srgbClr val="00CC99"/>
                </a:solidFill>
              </a:rPr>
            </a:br>
            <a:endParaRPr lang="nl-NL" dirty="0">
              <a:solidFill>
                <a:srgbClr val="00CC99"/>
              </a:solidFill>
            </a:endParaRPr>
          </a:p>
        </p:txBody>
      </p:sp>
      <p:graphicFrame>
        <p:nvGraphicFramePr>
          <p:cNvPr id="13" name="Tijdelijke aanduiding voor inhoud 12"/>
          <p:cNvGraphicFramePr>
            <a:graphicFrameLocks noGrp="1"/>
          </p:cNvGraphicFramePr>
          <p:nvPr>
            <p:ph idx="1"/>
          </p:nvPr>
        </p:nvGraphicFramePr>
        <p:xfrm>
          <a:off x="467544" y="1340772"/>
          <a:ext cx="8229600" cy="3456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/>
                <a:gridCol w="4114800"/>
              </a:tblGrid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1 Januari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nieuwjaarsdag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5&amp;6 April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Pasen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1 Mei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Dag van de arbeid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8 Mei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Europese bevrijdingsdag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294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17 Mei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hemelvaartsdag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30 Mei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Witte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maandag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Juli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         Nationale Feestdag: Bastille Dag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Augustus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                   Maria-hemelvaart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Allerheiligen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latin typeface="Calibri"/>
                          <a:ea typeface="Calibri"/>
                          <a:cs typeface="Times New Roman"/>
                        </a:rPr>
                        <a:t>     Dag van de Wapenstilstand (1918)</a:t>
                      </a:r>
                      <a:endParaRPr lang="nl-N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nl-NL" sz="1600" dirty="0">
                          <a:latin typeface="Calibri"/>
                          <a:ea typeface="Calibri"/>
                          <a:cs typeface="Times New Roman"/>
                        </a:rPr>
                        <a:t>December 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Calibri"/>
                          <a:ea typeface="Calibri"/>
                          <a:cs typeface="Times New Roman"/>
                        </a:rPr>
                        <a:t>Kerstmis</a:t>
                      </a:r>
                      <a:endParaRPr lang="nl-N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489098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Mensen gaan vaak met de metro naar het werk.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 ontbijten op het station met een kop koffie en een croissant.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Kinderen slapen in de middag een uurtje dan mogen ze langer      opblijven.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upload.wikimedia.org/wikipedia/commons/thumb/5/54/Civil_and_Naval_Ensign_of_France.svg/250px-Civil_and_Naval_Ensign_of_Fran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CC99"/>
                </a:solidFill>
              </a:rPr>
              <a:t/>
            </a:r>
            <a:br>
              <a:rPr lang="nl-NL" b="1" dirty="0" smtClean="0">
                <a:solidFill>
                  <a:srgbClr val="00CC99"/>
                </a:solidFill>
              </a:rPr>
            </a:br>
            <a:r>
              <a:rPr lang="nl-NL" dirty="0" smtClean="0">
                <a:solidFill>
                  <a:srgbClr val="00CC99"/>
                </a:solidFill>
              </a:rPr>
              <a:t>Wat voor stad is Parijs.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 Parijs is de stad van de liefde.</a:t>
            </a:r>
          </a:p>
          <a:p>
            <a:pPr algn="ctr">
              <a:buNone/>
            </a:pPr>
            <a:r>
              <a:rPr lang="nl-NL" dirty="0" smtClean="0">
                <a:solidFill>
                  <a:srgbClr val="00CC99"/>
                </a:solidFill>
              </a:rPr>
              <a:t>Parijs is ook nog de stad van de mode. </a:t>
            </a:r>
            <a:endParaRPr lang="nl-NL" dirty="0">
              <a:solidFill>
                <a:srgbClr val="00CC99"/>
              </a:solidFill>
            </a:endParaRPr>
          </a:p>
        </p:txBody>
      </p:sp>
      <p:pic>
        <p:nvPicPr>
          <p:cNvPr id="23554" name="Picture 2" descr="http://www.avfotoreportages.nl/blog/sites/default/files/images/prewweddingshoot-pari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1634">
            <a:off x="539552" y="3140968"/>
            <a:ext cx="2160240" cy="324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56" name="Picture 4" descr="http://www.hyjewellery.co.uk/media/wysiwyg/home/chanel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1905397" cy="1875719"/>
          </a:xfrm>
          <a:prstGeom prst="rect">
            <a:avLst/>
          </a:prstGeom>
          <a:noFill/>
        </p:spPr>
      </p:pic>
      <p:pic>
        <p:nvPicPr>
          <p:cNvPr id="23558" name="Picture 6" descr="http://cf.juggle-images.com/matte/white/280x280/dior-1-logo-primar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05064"/>
            <a:ext cx="1586880" cy="1586880"/>
          </a:xfrm>
          <a:prstGeom prst="rect">
            <a:avLst/>
          </a:prstGeom>
          <a:noFill/>
        </p:spPr>
      </p:pic>
      <p:pic>
        <p:nvPicPr>
          <p:cNvPr id="23560" name="Picture 8" descr="https://thedrop101.files.wordpress.com/2015/01/img-th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140968"/>
            <a:ext cx="1633364" cy="1633364"/>
          </a:xfrm>
          <a:prstGeom prst="rect">
            <a:avLst/>
          </a:prstGeom>
          <a:noFill/>
        </p:spPr>
      </p:pic>
      <p:pic>
        <p:nvPicPr>
          <p:cNvPr id="23562" name="Picture 10" descr="http://blog.hotelspecials.be/wp-content/uploads/2012/10/clip_image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1038">
            <a:off x="6372541" y="3134074"/>
            <a:ext cx="2287835" cy="34038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 aantal inwoners van Parijs  </vt:lpstr>
      <vt:lpstr>Ligging van Parijs</vt:lpstr>
      <vt:lpstr>Hoe is Parijs opgebouwd?</vt:lpstr>
      <vt:lpstr>Belangrijke gebeurtenissen in Parijs</vt:lpstr>
      <vt:lpstr>Taal in Parijs</vt:lpstr>
      <vt:lpstr> De Eiffel toren </vt:lpstr>
      <vt:lpstr> De tradities en feestdagen. </vt:lpstr>
      <vt:lpstr> Wat voor stad is Parijs. </vt:lpstr>
      <vt:lpstr>   Indeling van Parijs. </vt:lpstr>
      <vt:lpstr> Verschillende godsdiensten in Parijs. </vt:lpstr>
      <vt:lpstr> Beroemde personen in/uit de stad </vt:lpstr>
      <vt:lpstr> Klimaat 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Boutjes</dc:creator>
  <cp:lastModifiedBy>Els</cp:lastModifiedBy>
  <cp:revision>25</cp:revision>
  <dcterms:created xsi:type="dcterms:W3CDTF">2015-03-23T14:47:05Z</dcterms:created>
  <dcterms:modified xsi:type="dcterms:W3CDTF">2015-06-18T11:56:50Z</dcterms:modified>
</cp:coreProperties>
</file>